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3" r:id="rId3"/>
    <p:sldId id="27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influenza%20semana%205-2017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hart>
    <c:title>
      <c:tx>
        <c:rich>
          <a:bodyPr/>
          <a:lstStyle/>
          <a:p>
            <a:pPr>
              <a:defRPr/>
            </a:pPr>
            <a:r>
              <a:rPr lang="en-US" sz="1000"/>
              <a:t>BCS. CURVA EPIDEMICA SEMANAL  A INFLUENZA PERIODO INVERNAL 2016-2017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2406428528802927E-2"/>
          <c:y val="0.10695610965296004"/>
          <c:w val="0.91451730980811996"/>
          <c:h val="0.73380468066491755"/>
        </c:manualLayout>
      </c:layout>
      <c:barChart>
        <c:barDir val="col"/>
        <c:grouping val="clustered"/>
        <c:ser>
          <c:idx val="0"/>
          <c:order val="0"/>
          <c:tx>
            <c:strRef>
              <c:f>grafica!$D$2</c:f>
              <c:strCache>
                <c:ptCount val="1"/>
                <c:pt idx="0">
                  <c:v>PROB 224</c:v>
                </c:pt>
              </c:strCache>
            </c:strRef>
          </c:tx>
          <c:spPr>
            <a:solidFill>
              <a:schemeClr val="accent1">
                <a:alpha val="58000"/>
              </a:schemeClr>
            </a:solidFill>
          </c:spPr>
          <c:cat>
            <c:strRef>
              <c:f>grafica!$C$3:$C$22</c:f>
              <c:strCache>
                <c:ptCount val="20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</c:strCache>
            </c:strRef>
          </c:cat>
          <c:val>
            <c:numRef>
              <c:f>grafica!$D$3:$D$22</c:f>
              <c:numCache>
                <c:formatCode>General</c:formatCode>
                <c:ptCount val="20"/>
                <c:pt idx="0">
                  <c:v>4</c:v>
                </c:pt>
                <c:pt idx="1">
                  <c:v>13</c:v>
                </c:pt>
                <c:pt idx="2">
                  <c:v>15</c:v>
                </c:pt>
                <c:pt idx="3">
                  <c:v>9</c:v>
                </c:pt>
                <c:pt idx="4">
                  <c:v>3</c:v>
                </c:pt>
                <c:pt idx="5">
                  <c:v>12</c:v>
                </c:pt>
                <c:pt idx="6">
                  <c:v>4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7</c:v>
                </c:pt>
                <c:pt idx="11">
                  <c:v>8</c:v>
                </c:pt>
                <c:pt idx="12">
                  <c:v>4</c:v>
                </c:pt>
                <c:pt idx="13">
                  <c:v>14</c:v>
                </c:pt>
                <c:pt idx="14">
                  <c:v>9</c:v>
                </c:pt>
                <c:pt idx="15">
                  <c:v>17</c:v>
                </c:pt>
                <c:pt idx="16">
                  <c:v>26</c:v>
                </c:pt>
                <c:pt idx="17">
                  <c:v>17</c:v>
                </c:pt>
                <c:pt idx="18">
                  <c:v>23</c:v>
                </c:pt>
                <c:pt idx="19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grafica!$E$2</c:f>
              <c:strCache>
                <c:ptCount val="1"/>
                <c:pt idx="0">
                  <c:v>CONF 22</c:v>
                </c:pt>
              </c:strCache>
            </c:strRef>
          </c:tx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outEnd"/>
            <c:showVal val="1"/>
          </c:dLbls>
          <c:cat>
            <c:strRef>
              <c:f>grafica!$C$3:$C$22</c:f>
              <c:strCache>
                <c:ptCount val="20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</c:strCache>
            </c:strRef>
          </c:cat>
          <c:val>
            <c:numRef>
              <c:f>grafica!$E$3:$E$22</c:f>
              <c:numCache>
                <c:formatCode>General</c:formatCode>
                <c:ptCount val="2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6</c:v>
                </c:pt>
                <c:pt idx="19">
                  <c:v>1</c:v>
                </c:pt>
              </c:numCache>
            </c:numRef>
          </c:val>
        </c:ser>
        <c:axId val="34591872"/>
        <c:axId val="34593792"/>
      </c:barChart>
      <c:catAx>
        <c:axId val="345918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00"/>
                </a:pPr>
                <a:r>
                  <a:rPr lang="en-US" sz="800"/>
                  <a:t>PERIODO SEMANA 40 (2016) A SEMANA 7 (2017)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34593792"/>
        <c:crosses val="autoZero"/>
        <c:auto val="1"/>
        <c:lblAlgn val="ctr"/>
        <c:lblOffset val="100"/>
      </c:catAx>
      <c:valAx>
        <c:axId val="34593792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es-MX"/>
          </a:p>
        </c:txPr>
        <c:crossAx val="3459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330893063217026"/>
          <c:y val="0.25424577136191312"/>
          <c:w val="0.27349925489111615"/>
          <c:h val="0.16743438320210005"/>
        </c:manualLayout>
      </c:layout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2017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GENERAL,SITUACION DE INFLUENZA 2016-2017.  EPIDEMIOLOGICA  # 05 AÑO 2017</a:t>
            </a:r>
            <a:endParaRPr lang="es-MX" sz="2800" dirty="0"/>
          </a:p>
        </p:txBody>
      </p:sp>
      <p:pic>
        <p:nvPicPr>
          <p:cNvPr id="5" name="4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620688"/>
            <a:ext cx="2894629" cy="859465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20 - 02 -2017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979711" y="1700808"/>
          <a:ext cx="5256585" cy="4325587"/>
        </p:xfrm>
        <a:graphic>
          <a:graphicData uri="http://schemas.openxmlformats.org/drawingml/2006/table">
            <a:tbl>
              <a:tblPr/>
              <a:tblGrid>
                <a:gridCol w="2456426"/>
                <a:gridCol w="863521"/>
                <a:gridCol w="905442"/>
                <a:gridCol w="1031196"/>
              </a:tblGrid>
              <a:tr h="1138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INSTITUTO DE SERVICIOS DE SALUD EN BAJA CALIFORNIA SUR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36810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DIRECCION DE SERVICIOS DE SALUD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38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SUBDIRECCION DE EPIDEMILOGIA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13891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DEPARTAMENTO DE VIGILANCIA EPIDEMIOLOGICA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040">
                <a:tc gridSpan="4">
                  <a:txBody>
                    <a:bodyPr/>
                    <a:lstStyle/>
                    <a:p>
                      <a:pPr algn="r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Prontuario semana 05-2017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240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Principales Causas de Diagnóstico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Variación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Infecciones respiratorias agudas *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27433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23,403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17.22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Enfermedades diarricas agudas **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3663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3,029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20.93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Infección de vías urinarias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3530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3,594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-1.78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Gingivitis y enfermedad periodontal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1518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1,523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-0.33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Úlceras, gastritis y duodenitis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1163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899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29.37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Otitis media aguda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1040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468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122.22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Conjuntivitis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837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788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6.22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Obesidad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622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597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4.19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Enfermedades de Trasmision Sexual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405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298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35.91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Hipertensión arterial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275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299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-8.03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Asma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243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290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-16.21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Diabetes mellitus (ambas)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190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190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0.00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Varicela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136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312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-56.41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Otras helmintiasis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127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259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-50.97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Insuficiencia venosa periférica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125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5.93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Síndrome febril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116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-53.60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Quemaduras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98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94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4.26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Dengue no grave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73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1360.00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18402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Hiperplasia de la próstata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72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68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5.88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4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>
                          <a:latin typeface="Arial"/>
                        </a:rPr>
                        <a:t>Depresión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Arial"/>
                        </a:rPr>
                        <a:t>69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700" b="0" i="0" u="none" strike="noStrike">
                          <a:latin typeface="Arial"/>
                        </a:rPr>
                        <a:t>74</a:t>
                      </a:r>
                    </a:p>
                  </a:txBody>
                  <a:tcPr marL="5638" marR="5638" marT="56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0" i="0" u="none" strike="noStrike">
                          <a:latin typeface="Calibri"/>
                        </a:rPr>
                        <a:t>-6.76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040"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Total :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43,124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38,286</a:t>
                      </a:r>
                    </a:p>
                  </a:txBody>
                  <a:tcPr marL="5638" marR="5638" marT="563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>
                          <a:latin typeface="Calibri"/>
                        </a:rPr>
                        <a:t>12.64</a:t>
                      </a:r>
                    </a:p>
                  </a:txBody>
                  <a:tcPr marL="5638" marR="5638" marT="563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849"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95849">
                <a:tc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Fuente: EPIMORBI-SUAVE. 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s-MX" sz="600" b="0" i="0" u="none" strike="noStrike">
                          <a:latin typeface="Arial"/>
                        </a:rPr>
                        <a:t>corte de la informacion 17-02-2017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58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*Incluye: infección respiratoria aguda, faringitis, amigdalitis estreptococica, neumonía, bronconeumonía e influenza.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58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**Incluye: amibiasis intestinal, shigelosis, fiebre tifoidea, giardiasis, enfermedad diarreica aguda, intoxicación alimentaria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58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bacteriana, paratifoidea, otras salmonelosis y otras infecciones intestinales debidas a protozoarios.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84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***Incluye: VIH, candidiasis urogenital, herpes genital, infección gonocócica genitourinaria, linfogranuloma venéreo,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9584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 sífilis adquirida, tricomoniasis urogenital, chancro blando y vulvovaginitis aguda.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849">
                <a:tc>
                  <a:txBody>
                    <a:bodyPr/>
                    <a:lstStyle/>
                    <a:p>
                      <a:pPr algn="l" fontAlgn="b"/>
                      <a:endParaRPr lang="es-MX" sz="5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584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MX" sz="500" b="0" i="0" u="none" strike="noStrike">
                          <a:latin typeface="Arial"/>
                        </a:rPr>
                        <a:t>Nota: información disponible en el sistema de notificación, para el mismo período en ambos años. </a:t>
                      </a: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600" b="0" i="0" u="none" strike="noStrike" dirty="0">
                        <a:latin typeface="Arial"/>
                      </a:endParaRPr>
                    </a:p>
                  </a:txBody>
                  <a:tcPr marL="5638" marR="5638" marT="563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764637"/>
            <a:ext cx="4104456" cy="1143000"/>
          </a:xfrm>
        </p:spPr>
        <p:txBody>
          <a:bodyPr>
            <a:normAutofit/>
          </a:bodyPr>
          <a:lstStyle/>
          <a:p>
            <a:r>
              <a:rPr lang="es-MX" sz="1200" dirty="0" smtClean="0"/>
              <a:t>BCS. INFLUENZA PERIODO 2016-2017 </a:t>
            </a:r>
            <a:endParaRPr lang="es-MX" sz="1200" dirty="0"/>
          </a:p>
        </p:txBody>
      </p:sp>
      <p:pic>
        <p:nvPicPr>
          <p:cNvPr id="6" name="5 Imagen" descr="sLUD FEDE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476672"/>
            <a:ext cx="2462581" cy="859465"/>
          </a:xfrm>
          <a:prstGeom prst="rect">
            <a:avLst/>
          </a:prstGeom>
        </p:spPr>
      </p:pic>
      <p:pic>
        <p:nvPicPr>
          <p:cNvPr id="8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273017"/>
            <a:ext cx="1512168" cy="947560"/>
          </a:xfrm>
          <a:prstGeom prst="rect">
            <a:avLst/>
          </a:prstGeom>
        </p:spPr>
      </p:pic>
      <p:graphicFrame>
        <p:nvGraphicFramePr>
          <p:cNvPr id="14" name="1 Gráfico"/>
          <p:cNvGraphicFramePr/>
          <p:nvPr/>
        </p:nvGraphicFramePr>
        <p:xfrm>
          <a:off x="683568" y="2132856"/>
          <a:ext cx="7992888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14 Flecha arriba"/>
          <p:cNvSpPr/>
          <p:nvPr/>
        </p:nvSpPr>
        <p:spPr>
          <a:xfrm>
            <a:off x="5940152" y="2636912"/>
            <a:ext cx="72008" cy="2880320"/>
          </a:xfrm>
          <a:prstGeom prst="up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CuadroTexto"/>
          <p:cNvSpPr txBox="1"/>
          <p:nvPr/>
        </p:nvSpPr>
        <p:spPr>
          <a:xfrm>
            <a:off x="5076056" y="4005064"/>
            <a:ext cx="576064" cy="2616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chemeClr val="bg1"/>
                </a:solidFill>
              </a:rPr>
              <a:t>2016</a:t>
            </a:r>
            <a:endParaRPr lang="es-MX" sz="1100" dirty="0">
              <a:solidFill>
                <a:schemeClr val="bg1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6444208" y="2708920"/>
            <a:ext cx="576064" cy="26161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>
                <a:solidFill>
                  <a:schemeClr val="bg1"/>
                </a:solidFill>
              </a:rPr>
              <a:t>2017</a:t>
            </a:r>
            <a:endParaRPr lang="es-MX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837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356</Words>
  <Application>Microsoft Office PowerPoint</Application>
  <PresentationFormat>Presentación en pantalla (4:3)</PresentationFormat>
  <Paragraphs>115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B.C.S.  PANORAMA EPIDEMIOLOGICO 2017</vt:lpstr>
      <vt:lpstr>MORBILIDAD GENERAL </vt:lpstr>
      <vt:lpstr>BCS. INFLUENZA PERIODO 2016-2017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156</cp:revision>
  <dcterms:created xsi:type="dcterms:W3CDTF">2014-01-30T02:50:58Z</dcterms:created>
  <dcterms:modified xsi:type="dcterms:W3CDTF">2017-04-07T20:32:39Z</dcterms:modified>
</cp:coreProperties>
</file>